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59" r:id="rId15"/>
    <p:sldId id="462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 smtClean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 smtClean="0">
                <a:solidFill>
                  <a:srgbClr val="00B0F0"/>
                </a:solidFill>
              </a:rPr>
              <a:t>Exemplo</a:t>
            </a:r>
            <a:r>
              <a:rPr lang="pt-BR" u="none" dirty="0" smtClean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755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23/02/2023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dois 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743354" y="52955"/>
            <a:ext cx="3266009" cy="6766944"/>
            <a:chOff x="8743354" y="52955"/>
            <a:chExt cx="3266009" cy="6766944"/>
          </a:xfrm>
        </p:grpSpPr>
        <p:grpSp>
          <p:nvGrpSpPr>
            <p:cNvPr id="5" name="Grupo 4"/>
            <p:cNvGrpSpPr/>
            <p:nvPr/>
          </p:nvGrpSpPr>
          <p:grpSpPr>
            <a:xfrm>
              <a:off x="8743354" y="52955"/>
              <a:ext cx="3266009" cy="6766944"/>
              <a:chOff x="8743354" y="52955"/>
              <a:chExt cx="3266009" cy="676694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784375" y="3494131"/>
                <a:ext cx="3224988" cy="3325768"/>
                <a:chOff x="12393519" y="3506831"/>
                <a:chExt cx="3224988" cy="3325768"/>
              </a:xfrm>
            </p:grpSpPr>
            <p:pic>
              <p:nvPicPr>
                <p:cNvPr id="14" name="Imagem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3" t="7013" r="9328" b="1320"/>
                <a:stretch/>
              </p:blipFill>
              <p:spPr>
                <a:xfrm>
                  <a:off x="12393519" y="3506831"/>
                  <a:ext cx="3224988" cy="3325768"/>
                </a:xfrm>
                <a:prstGeom prst="rect">
                  <a:avLst/>
                </a:prstGeom>
              </p:spPr>
            </p:pic>
            <p:sp>
              <p:nvSpPr>
                <p:cNvPr id="6" name="TextBox 6"/>
                <p:cNvSpPr txBox="1"/>
                <p:nvPr/>
              </p:nvSpPr>
              <p:spPr>
                <a:xfrm>
                  <a:off x="13580950" y="4356497"/>
                  <a:ext cx="1207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/>
                    <a:t>solução ótima</a:t>
                  </a:r>
                </a:p>
              </p:txBody>
            </p:sp>
            <p:cxnSp>
              <p:nvCxnSpPr>
                <p:cNvPr id="7" name="Straight Arrow Connector 8"/>
                <p:cNvCxnSpPr/>
                <p:nvPr/>
              </p:nvCxnSpPr>
              <p:spPr>
                <a:xfrm>
                  <a:off x="14214477" y="4587004"/>
                  <a:ext cx="4923" cy="4282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upo 11"/>
              <p:cNvGrpSpPr/>
              <p:nvPr/>
            </p:nvGrpSpPr>
            <p:grpSpPr>
              <a:xfrm>
                <a:off x="8743354" y="52955"/>
                <a:ext cx="3266009" cy="3027742"/>
                <a:chOff x="8860011" y="138306"/>
                <a:chExt cx="3266009" cy="3027742"/>
              </a:xfrm>
            </p:grpSpPr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50" t="7356" r="10919" b="12797"/>
                <a:stretch/>
              </p:blipFill>
              <p:spPr>
                <a:xfrm>
                  <a:off x="8860011" y="138306"/>
                  <a:ext cx="3266009" cy="3027742"/>
                </a:xfrm>
                <a:prstGeom prst="rect">
                  <a:avLst/>
                </a:prstGeom>
              </p:spPr>
            </p:pic>
            <p:sp>
              <p:nvSpPr>
                <p:cNvPr id="10" name="Elipse 9"/>
                <p:cNvSpPr/>
                <p:nvPr/>
              </p:nvSpPr>
              <p:spPr>
                <a:xfrm>
                  <a:off x="10353006" y="1388315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Elipse 15"/>
                <p:cNvSpPr/>
                <p:nvPr/>
              </p:nvSpPr>
              <p:spPr>
                <a:xfrm>
                  <a:off x="10533006" y="156831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Elipse 16"/>
                <p:cNvSpPr/>
                <p:nvPr/>
              </p:nvSpPr>
              <p:spPr>
                <a:xfrm>
                  <a:off x="10169100" y="1208315"/>
                  <a:ext cx="1080000" cy="10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9995932" y="1027906"/>
                  <a:ext cx="1440000" cy="14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9" name="Seta para a direita 18"/>
              <p:cNvSpPr/>
              <p:nvPr/>
            </p:nvSpPr>
            <p:spPr>
              <a:xfrm rot="5400000">
                <a:off x="10402140" y="3055898"/>
                <a:ext cx="346842" cy="462456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Estrela de 5 pontas 3"/>
            <p:cNvSpPr/>
            <p:nvPr/>
          </p:nvSpPr>
          <p:spPr>
            <a:xfrm>
              <a:off x="10545275" y="1603843"/>
              <a:ext cx="108000" cy="108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Superfícies de erro com diferentes formatos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dirty="0" smtClean="0"/>
                  <a:t>Na sequência, veremos que </a:t>
                </a:r>
                <a:r>
                  <a:rPr lang="pt-BR" b="1" i="1" dirty="0" smtClean="0"/>
                  <a:t>nem toda superfície de erro tem formato de tigela</a:t>
                </a:r>
                <a:r>
                  <a:rPr lang="pt-BR" dirty="0" smtClean="0"/>
                  <a:t>, para demonstrar isso vamos supor a </a:t>
                </a:r>
                <a:r>
                  <a:rPr lang="pt-BR" dirty="0"/>
                  <a:t>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observável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b="1" i="1" dirty="0" smtClean="0"/>
              </a:p>
              <a:p>
                <a:pPr marL="0" indent="0">
                  <a:buNone/>
                </a:pPr>
                <a:r>
                  <a:rPr lang="pt-BR" dirty="0"/>
                  <a:t>o</a:t>
                </a:r>
                <a:r>
                  <a:rPr lang="pt-BR" dirty="0" smtClean="0"/>
                  <a:t>nde a </a:t>
                </a:r>
                <a:r>
                  <a:rPr lang="pt-BR" b="1" i="1" dirty="0" smtClean="0"/>
                  <a:t>função objetivo </a:t>
                </a:r>
                <a:r>
                  <a:rPr lang="pt-BR" dirty="0" smtClean="0"/>
                  <a:t>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 smtClean="0"/>
                  <a:t>com </a:t>
                </a:r>
                <a:r>
                  <a:rPr lang="pt-BR" dirty="0"/>
                  <a:t>a 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hipótese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dada por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,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terá uma </a:t>
                </a:r>
                <a:r>
                  <a:rPr lang="pt-BR" b="1" i="1" dirty="0"/>
                  <a:t>influência maior no erro resultante</a:t>
                </a:r>
                <a:r>
                  <a:rPr lang="pt-BR" dirty="0"/>
                  <a:t>, o que pode ser expresso de forma aproximada como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Portanto, o erro </a:t>
                </a:r>
                <a:r>
                  <a:rPr lang="pt-BR" dirty="0" smtClean="0"/>
                  <a:t>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pt-BR" dirty="0"/>
                  <a:t> será </a:t>
                </a:r>
                <a:r>
                  <a:rPr lang="pt-BR" b="1" i="1" dirty="0"/>
                  <a:t>dominado pelo atributo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e, portanto, pequenas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farão com </a:t>
                </a:r>
                <a:r>
                  <a:rPr lang="pt-BR" dirty="0"/>
                  <a:t>que o erro varie rapidamente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  <a:blipFill rotWithShape="0">
                <a:blip r:embed="rId2"/>
                <a:stretch>
                  <a:fillRect l="-546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5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>
            <a:noAutofit/>
          </a:bodyPr>
          <a:lstStyle/>
          <a:p>
            <a:r>
              <a:rPr lang="pt-BR" dirty="0"/>
              <a:t>Superfícies de erro com diferentes formatos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b="1" dirty="0" smtClean="0"/>
                  <a:t>Coluna 1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tem intervalo 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 Portanto,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</a:t>
                </a:r>
                <a:r>
                  <a:rPr lang="pt-BR" b="1" i="1" dirty="0"/>
                  <a:t>erro</a:t>
                </a:r>
                <a:r>
                  <a:rPr lang="pt-BR" dirty="0"/>
                  <a:t>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</a:t>
                </a:r>
                <a:r>
                  <a:rPr lang="pt-BR" b="1" i="1" dirty="0"/>
                  <a:t>vale</a:t>
                </a:r>
                <a:r>
                  <a:rPr lang="pt-BR" dirty="0"/>
                  <a:t>.</a:t>
                </a:r>
              </a:p>
              <a:p>
                <a:pPr marL="285750" indent="-285750"/>
                <a:r>
                  <a:rPr lang="pt-BR" b="1" dirty="0" smtClean="0"/>
                  <a:t>Coluna 2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tem </a:t>
                </a:r>
                <a:r>
                  <a:rPr lang="pt-BR" dirty="0" smtClean="0"/>
                  <a:t>intervalo </a:t>
                </a:r>
                <a:r>
                  <a:rPr lang="pt-BR" dirty="0"/>
                  <a:t>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 Então, </a:t>
                </a:r>
                <a:r>
                  <a:rPr lang="pt-BR" dirty="0"/>
                  <a:t>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</a:t>
                </a:r>
                <a:r>
                  <a:rPr lang="pt-BR" dirty="0" smtClean="0"/>
                  <a:t>maior, resultando em um vale.</a:t>
                </a:r>
              </a:p>
              <a:p>
                <a:pPr marL="285750" indent="-285750"/>
                <a:r>
                  <a:rPr lang="pt-BR" b="1" dirty="0" smtClean="0"/>
                  <a:t>Coluna 3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</a:t>
                </a:r>
                <a:r>
                  <a:rPr lang="pt-BR" dirty="0" smtClean="0"/>
                  <a:t>).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  <a:blipFill rotWithShape="0">
                <a:blip r:embed="rId3"/>
                <a:stretch>
                  <a:fillRect l="-1906" t="-2544" r="-192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716" r="1171" b="1832"/>
          <a:stretch/>
        </p:blipFill>
        <p:spPr>
          <a:xfrm>
            <a:off x="5033967" y="1201371"/>
            <a:ext cx="2141710" cy="13877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24715" r="2286" b="7657"/>
          <a:stretch/>
        </p:blipFill>
        <p:spPr>
          <a:xfrm>
            <a:off x="4975696" y="2637694"/>
            <a:ext cx="2258251" cy="153451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173859" y="1249850"/>
            <a:ext cx="97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Histograma dos atributos</a:t>
            </a:r>
            <a:endParaRPr lang="pt-BR" sz="1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42446" y="2588004"/>
            <a:ext cx="74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erro</a:t>
            </a:r>
            <a:endParaRPr lang="pt-BR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7"/>
              <p:cNvSpPr/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4009" r="1326" b="1743"/>
          <a:stretch/>
        </p:blipFill>
        <p:spPr>
          <a:xfrm>
            <a:off x="4918248" y="4220738"/>
            <a:ext cx="2373146" cy="223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1190" r="732" b="2024"/>
          <a:stretch/>
        </p:blipFill>
        <p:spPr>
          <a:xfrm>
            <a:off x="7451921" y="1202528"/>
            <a:ext cx="2137328" cy="138663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25241" r="2756" b="7736"/>
          <a:stretch/>
        </p:blipFill>
        <p:spPr>
          <a:xfrm>
            <a:off x="7387717" y="2633914"/>
            <a:ext cx="2265736" cy="153829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4046" r="1256" b="1816"/>
          <a:stretch/>
        </p:blipFill>
        <p:spPr>
          <a:xfrm>
            <a:off x="7387717" y="4219339"/>
            <a:ext cx="2378901" cy="223970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076" r="733" b="2473"/>
          <a:stretch/>
        </p:blipFill>
        <p:spPr>
          <a:xfrm>
            <a:off x="9892704" y="1201371"/>
            <a:ext cx="2201159" cy="138663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25135" r="2466" b="7712"/>
          <a:stretch/>
        </p:blipFill>
        <p:spPr>
          <a:xfrm>
            <a:off x="9859681" y="2633913"/>
            <a:ext cx="2267204" cy="153829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4072" r="1289" b="1546"/>
          <a:stretch/>
        </p:blipFill>
        <p:spPr>
          <a:xfrm>
            <a:off x="9806786" y="4220110"/>
            <a:ext cx="2372993" cy="22381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269279" y="4219339"/>
            <a:ext cx="82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contorno</a:t>
            </a:r>
            <a:endParaRPr lang="pt-BR" sz="1000" dirty="0"/>
          </a:p>
        </p:txBody>
      </p:sp>
      <p:sp>
        <p:nvSpPr>
          <p:cNvPr id="33" name="Rectangle 23"/>
          <p:cNvSpPr/>
          <p:nvPr/>
        </p:nvSpPr>
        <p:spPr>
          <a:xfrm>
            <a:off x="275479" y="6497722"/>
            <a:ext cx="464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  <a:hlinkClick r:id="rId16"/>
              </a:rPr>
              <a:t>Exemplo: formatos_diferentes_da_superfície_de_erro.ipynb</a:t>
            </a:r>
            <a:endParaRPr lang="pt-BR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/>
          <a:lstStyle/>
          <a:p>
            <a:r>
              <a:rPr lang="pt-BR" dirty="0"/>
              <a:t>Desvantagens da forma fechada (Eq. 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 é o número de atributos.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neurais) </a:t>
                </a:r>
                <a:r>
                  <a:rPr lang="pt-BR" dirty="0"/>
                  <a:t>precisamos lidar com o fato de que não </a:t>
                </a:r>
                <a:r>
                  <a:rPr lang="pt-BR" dirty="0" smtClean="0"/>
                  <a:t>existem </a:t>
                </a:r>
                <a:r>
                  <a:rPr lang="pt-BR" dirty="0"/>
                  <a:t>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E</a:t>
                </a:r>
                <a:r>
                  <a:rPr lang="pt-BR" b="1" i="1" dirty="0" smtClean="0"/>
                  <a:t>spaço </a:t>
                </a:r>
                <a:r>
                  <a:rPr lang="pt-BR" b="1" i="1" dirty="0"/>
                  <a:t>de soluções </a:t>
                </a:r>
                <a:r>
                  <a:rPr lang="pt-BR" dirty="0" smtClean="0"/>
                  <a:t>é um outro nome para a </a:t>
                </a:r>
                <a:r>
                  <a:rPr lang="pt-BR" b="1" i="1" dirty="0" smtClean="0"/>
                  <a:t>superfície de erro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</a:t>
                </a:r>
                <a:r>
                  <a:rPr lang="pt-BR" dirty="0" smtClean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O algoritmo busca pelo ponto mais baixo da superfície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  <a:blipFill rotWithShape="0">
                <a:blip r:embed="rId3"/>
                <a:stretch>
                  <a:fillRect l="-835" t="-3114" r="-1169" b="-1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511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ser acessado através do link acima (Google </a:t>
            </a:r>
            <a:r>
              <a:rPr lang="pt-BR" dirty="0" err="1"/>
              <a:t>Colab</a:t>
            </a:r>
            <a:r>
              <a:rPr lang="pt-BR" dirty="0"/>
              <a:t>) ou no GitHub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Vídeo explicando o </a:t>
            </a:r>
            <a:r>
              <a:rPr lang="pt-BR" dirty="0" smtClean="0"/>
              <a:t>laboratório: </a:t>
            </a:r>
            <a:r>
              <a:rPr lang="pt-BR" dirty="0"/>
              <a:t>Arquivos -&gt; </a:t>
            </a:r>
            <a:r>
              <a:rPr lang="pt-BR" dirty="0" smtClean="0"/>
              <a:t>Material de Aula -&gt; </a:t>
            </a:r>
            <a:r>
              <a:rPr lang="pt-BR" dirty="0"/>
              <a:t>Laboratório </a:t>
            </a:r>
            <a:r>
              <a:rPr lang="pt-BR" dirty="0" smtClean="0"/>
              <a:t>#</a:t>
            </a:r>
            <a:r>
              <a:rPr lang="pt-BR" dirty="0"/>
              <a:t>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 atentem aos prazos de entrega.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</a:rPr>
              <a:t>Laboratórios podem ser resolvidos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</a:t>
                </a:r>
                <a:r>
                  <a:rPr lang="pt-BR" dirty="0" smtClean="0"/>
                  <a:t>ou </a:t>
                </a:r>
                <a:r>
                  <a:rPr lang="pt-BR" b="1" i="1" dirty="0" smtClean="0"/>
                  <a:t>inexistente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dirty="0"/>
                  <a:t>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</a:t>
                </a:r>
                <a:r>
                  <a:rPr lang="pt-BR" sz="2000" dirty="0" smtClean="0"/>
                  <a:t>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i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87862" y="4350328"/>
            <a:ext cx="720710" cy="4003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</a:t>
                </a:r>
                <a:r>
                  <a:rPr lang="pt-BR" b="1" i="1" dirty="0"/>
                  <a:t>modelos</a:t>
                </a:r>
                <a:r>
                  <a:rPr lang="pt-BR" dirty="0"/>
                  <a:t> </a:t>
                </a:r>
                <a:r>
                  <a:rPr lang="pt-BR" dirty="0" smtClean="0"/>
                  <a:t>(ou formas) mais </a:t>
                </a:r>
                <a:r>
                  <a:rPr lang="pt-BR" dirty="0"/>
                  <a:t>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 smtClean="0"/>
                  <a:t>Primeiro m</a:t>
                </a:r>
                <a:r>
                  <a:rPr lang="pt-BR" b="1" dirty="0" smtClean="0"/>
                  <a:t>odelo</a:t>
                </a:r>
                <a:r>
                  <a:rPr lang="pt-BR" dirty="0" smtClean="0"/>
                  <a:t>: </a:t>
                </a:r>
                <a:r>
                  <a:rPr lang="pt-BR" dirty="0"/>
                  <a:t>equação de um </a:t>
                </a:r>
                <a:r>
                  <a:rPr lang="pt-BR" b="1" i="1" dirty="0" smtClean="0"/>
                  <a:t>hiperplano</a:t>
                </a:r>
                <a:r>
                  <a:rPr lang="pt-BR" dirty="0" smtClean="0"/>
                  <a:t>, dada por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</a:t>
                </a:r>
                <a:r>
                  <a:rPr lang="pt-BR" dirty="0" smtClean="0"/>
                  <a:t>parâmetros (ou pesos),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876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20091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552427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954815" y="3829007"/>
                <a:ext cx="32371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(plano)</a:t>
                </a:r>
                <a:endParaRPr lang="pt-BR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15" y="3829007"/>
                <a:ext cx="32371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169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9190495" y="1192341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(reta)</a:t>
                </a:r>
                <a:endParaRPr lang="pt-BR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1192341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9682236" y="395616"/>
                <a:ext cx="2384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i="1" dirty="0" smtClean="0">
                    <a:solidFill>
                      <a:srgbClr val="00B050"/>
                    </a:solidFill>
                  </a:rPr>
                  <a:t>Modelo</a:t>
                </a:r>
                <a:r>
                  <a:rPr lang="pt-BR" dirty="0" smtClean="0">
                    <a:solidFill>
                      <a:srgbClr val="00B05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solidFill>
                      <a:srgbClr val="00B050"/>
                    </a:solidFill>
                  </a:rPr>
                  <a:t>  </a:t>
                </a:r>
              </a:p>
              <a:p>
                <a:pPr algn="ctr"/>
                <a:r>
                  <a:rPr lang="pt-BR" dirty="0" smtClean="0">
                    <a:solidFill>
                      <a:srgbClr val="00B050"/>
                    </a:solidFill>
                  </a:rPr>
                  <a:t>(equação e seus pesos)</a:t>
                </a:r>
                <a:endParaRPr lang="pt-BR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6" y="395616"/>
                <a:ext cx="2384744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1279" t="-5660" r="-1279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16938</TotalTime>
  <Words>1577</Words>
  <Application>Microsoft Office PowerPoint</Application>
  <PresentationFormat>Widescreen</PresentationFormat>
  <Paragraphs>289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Superfícies de erro com diferentes formatos</vt:lpstr>
      <vt:lpstr>Superfícies de erro com diferentes formatos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2182</cp:revision>
  <dcterms:created xsi:type="dcterms:W3CDTF">2020-02-17T11:18:32Z</dcterms:created>
  <dcterms:modified xsi:type="dcterms:W3CDTF">2023-02-23T19:58:54Z</dcterms:modified>
</cp:coreProperties>
</file>